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 Thin"/>
      <p:regular r:id="rId16"/>
      <p:bold r:id="rId17"/>
      <p:italic r:id="rId18"/>
      <p:boldItalic r:id="rId19"/>
    </p:embeddedFont>
    <p:embeddedFont>
      <p:font typeface="Google Sans"/>
      <p:regular r:id="rId20"/>
      <p:bold r:id="rId21"/>
      <p:italic r:id="rId22"/>
      <p:boldItalic r:id="rId23"/>
    </p:embeddedFont>
    <p:embeddedFont>
      <p:font typeface="Google Sans Medium"/>
      <p:regular r:id="rId24"/>
      <p:bold r:id="rId25"/>
      <p:italic r:id="rId26"/>
      <p:boldItalic r:id="rId27"/>
    </p:embeddedFont>
    <p:embeddedFont>
      <p:font typeface="Helvetica Neue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Dhilan Ramaprasad"/>
  <p:cmAuthor clrIdx="1" id="1" initials="" lastIdx="2" name="Vijay Janapa Redd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regular.fntdata"/><Relationship Id="rId22" Type="http://schemas.openxmlformats.org/officeDocument/2006/relationships/font" Target="fonts/GoogleSans-italic.fntdata"/><Relationship Id="rId21" Type="http://schemas.openxmlformats.org/officeDocument/2006/relationships/font" Target="fonts/GoogleSans-bold.fntdata"/><Relationship Id="rId24" Type="http://schemas.openxmlformats.org/officeDocument/2006/relationships/font" Target="fonts/GoogleSansMedium-regular.fntdata"/><Relationship Id="rId23" Type="http://schemas.openxmlformats.org/officeDocument/2006/relationships/font" Target="fonts/Google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Medium-italic.fntdata"/><Relationship Id="rId25" Type="http://schemas.openxmlformats.org/officeDocument/2006/relationships/font" Target="fonts/GoogleSansMedium-bold.fntdata"/><Relationship Id="rId28" Type="http://schemas.openxmlformats.org/officeDocument/2006/relationships/font" Target="fonts/HelveticaNeueLight-regular.fntdata"/><Relationship Id="rId27" Type="http://schemas.openxmlformats.org/officeDocument/2006/relationships/font" Target="fonts/GoogleSa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Light-boldItalic.fntdata"/><Relationship Id="rId30" Type="http://schemas.openxmlformats.org/officeDocument/2006/relationships/font" Target="fonts/HelveticaNeue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Thin-bold.fntdata"/><Relationship Id="rId16" Type="http://schemas.openxmlformats.org/officeDocument/2006/relationships/font" Target="fonts/RobotoThin-regular.fntdata"/><Relationship Id="rId19" Type="http://schemas.openxmlformats.org/officeDocument/2006/relationships/font" Target="fonts/RobotoThin-boldItalic.fntdata"/><Relationship Id="rId18" Type="http://schemas.openxmlformats.org/officeDocument/2006/relationships/font" Target="fonts/RobotoThin-italic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1-21T17:40:38.189">
    <p:pos x="378" y="234"/>
    <p:text>Not so sure what you want here?</p:text>
  </p:cm>
  <p:cm authorId="1" idx="1" dt="2020-11-19T01:31:05.481">
    <p:pos x="6000" y="0"/>
    <p:text>important figure to wrap it all up about streaming.</p:text>
  </p:cm>
  <p:cm authorId="1" idx="2" dt="2020-11-19T01:31:05.481">
    <p:pos x="6000" y="0"/>
    <p:text>ignore the numbers, they are patent clauses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4ca29c69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4ca29c69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c78f3fd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c78f3fd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c96a723a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c96a723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now moving to designing a model!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c96a723aa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c96a723aa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now moving to designing a model!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9e78024b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9e78024b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two main ways we can analyze the keyword spotting system --- with single shot testing or with a streaming test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c96a723aa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c96a723aa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a single shot test we mean to test the model’s accuracy when given a single word. Of course we repeat this test many times and this is the test accuracy you get after training your model!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c96a723aa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c96a723aa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043"/>
                </a:solidFill>
              </a:rPr>
              <a:t>Streaming accuracy, on the other hand, is testing the model in a more realistic real-world setting with a long audio file that includes many key words and many non-keywords</a:t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043"/>
                </a:solidFill>
              </a:rPr>
              <a:t>Talk about how therefore model training well doesn’t neccesarily mean it works well in the real world! An important thing to consider!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96a723aa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96a723aa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9ebe7511a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9ebe7511a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We’ll talk about this more in the next course. So far you know how to build a classifier model that runs on small 1-second snippets of audio, but how can you run it on a continuous stream of audio? 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Run the model on sliding windows because we don’t know where the words starts and ends so we need to do all these overlaps to catch it -- this is sort of continuously solving the alignment problem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c78f3fd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c78f3fd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https://uspto.report/patent/app/20200126537/US20200126537A1-20200423-D00000.png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rimson">
  <p:cSld name="CUSTOM">
    <p:bg>
      <p:bgPr>
        <a:solidFill>
          <a:srgbClr val="A51C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" name="Google Shape;10;p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Orange">
  <p:cSld name="TITLE_2_3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0" name="Google Shape;50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" name="Google Shape;51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screen">
  <p:cSld name="Blank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-18050" y="0"/>
            <a:ext cx="91620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/>
              <a:t>Fullscreen</a:t>
            </a:r>
            <a:endParaRPr b="1" sz="3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/>
              <a:t>Show Presenter</a:t>
            </a:r>
            <a:endParaRPr b="1" i="0" sz="3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">
  <p:cSld name="TITLE_2_2_1">
    <p:bg>
      <p:bgPr>
        <a:solidFill>
          <a:srgbClr val="F1F3F4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2" name="Google Shape;62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 Flip">
  <p:cSld name="TITLE_2_2_1_2">
    <p:bg>
      <p:bgPr>
        <a:solidFill>
          <a:srgbClr val="F1F3F4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49927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8" name="Google Shape;68;p1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">
  <p:cSld name="TITLE_2_2_1_1">
    <p:bg>
      <p:bgPr>
        <a:solidFill>
          <a:srgbClr val="F1F3F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3445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3" name="Google Shape;73;p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 Flip">
  <p:cSld name="TITLE_2_2_1_1_1">
    <p:bg>
      <p:bgPr>
        <a:solidFill>
          <a:srgbClr val="F1F3F4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49927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9" name="Google Shape;79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bg>
      <p:bgPr>
        <a:solidFill>
          <a:srgbClr val="F1F3F4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Crimson">
  <p:cSld name="CUSTOM_2_1_1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9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A51C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6" name="Google Shape;86;p19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Orange">
  <p:cSld name="CUSTOM_2_1_1_1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idx="1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20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Orange">
  <p:cSld name="CUSTOM_1">
    <p:bg>
      <p:bgPr>
        <a:solidFill>
          <a:srgbClr val="EA86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" name="Google Shape;14;p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rimson">
  <p:cSld name="TITLE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range">
  <p:cSld name="TITLE_2_4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" name="Google Shape;21;p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Crimson">
  <p:cSld name="TITLE_2_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" name="Google Shape;2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Orange">
  <p:cSld name="TITLE_2_3_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9" name="Google Shape;29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" name="Google Shape;30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Crimson 1">
  <p:cSld name="TITLE_2_3_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4" name="Google Shape;34;p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Orange">
  <p:cSld name="TITLE_2_3_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9" name="Google Shape;39;p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Crimson">
  <p:cSld name="TITLE_2_3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4" name="Google Shape;44;p1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" name="Google Shape;45;p1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000"/>
              <a:buFont typeface="Google Sans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1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 Audio</a:t>
            </a:r>
            <a:endParaRPr/>
          </a:p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/>
          <p:nvPr/>
        </p:nvSpPr>
        <p:spPr>
          <a:xfrm>
            <a:off x="5375090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4" name="Google Shape;104;p22"/>
          <p:cNvSpPr/>
          <p:nvPr/>
        </p:nvSpPr>
        <p:spPr>
          <a:xfrm>
            <a:off x="6376726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" name="Google Shape;105;p22"/>
          <p:cNvSpPr/>
          <p:nvPr/>
        </p:nvSpPr>
        <p:spPr>
          <a:xfrm>
            <a:off x="7378363" y="2004300"/>
            <a:ext cx="1270200" cy="556200"/>
          </a:xfrm>
          <a:prstGeom prst="chevron">
            <a:avLst>
              <a:gd fmla="val 50000" name="adj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" name="Google Shape;106;p22"/>
          <p:cNvSpPr/>
          <p:nvPr/>
        </p:nvSpPr>
        <p:spPr>
          <a:xfrm>
            <a:off x="441975" y="2004300"/>
            <a:ext cx="1124400" cy="556200"/>
          </a:xfrm>
          <a:prstGeom prst="homePlate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Collect </a:t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22"/>
          <p:cNvSpPr/>
          <p:nvPr/>
        </p:nvSpPr>
        <p:spPr>
          <a:xfrm>
            <a:off x="1368544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22"/>
          <p:cNvSpPr/>
          <p:nvPr/>
        </p:nvSpPr>
        <p:spPr>
          <a:xfrm>
            <a:off x="4373453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22"/>
          <p:cNvSpPr/>
          <p:nvPr/>
        </p:nvSpPr>
        <p:spPr>
          <a:xfrm>
            <a:off x="3371817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22"/>
          <p:cNvSpPr/>
          <p:nvPr/>
        </p:nvSpPr>
        <p:spPr>
          <a:xfrm>
            <a:off x="2370181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22"/>
          <p:cNvSpPr txBox="1"/>
          <p:nvPr/>
        </p:nvSpPr>
        <p:spPr>
          <a:xfrm>
            <a:off x="1558038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Preprocess</a:t>
            </a:r>
            <a:endParaRPr b="1" sz="9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endParaRPr b="1" sz="9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2544125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Design a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3534963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 a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4571225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Evaluate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Optimize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5547919" y="2067288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Convert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6550700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Deploy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7601100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Make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Inferences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8" name="Google Shape;118;p22"/>
          <p:cNvSpPr/>
          <p:nvPr/>
        </p:nvSpPr>
        <p:spPr>
          <a:xfrm>
            <a:off x="1558050" y="2640600"/>
            <a:ext cx="32697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2825479" y="2664421"/>
            <a:ext cx="723219" cy="44041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>
            <a:off x="4885450" y="2640600"/>
            <a:ext cx="21570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5548018" y="2702462"/>
            <a:ext cx="831873" cy="38996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/>
          <p:nvPr/>
        </p:nvSpPr>
        <p:spPr>
          <a:xfrm>
            <a:off x="7100075" y="2640600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4">
            <a:alphaModFix/>
          </a:blip>
          <a:srcRect b="11419" l="5992" r="6018" t="60195"/>
          <a:stretch/>
        </p:blipFill>
        <p:spPr>
          <a:xfrm>
            <a:off x="7309486" y="2940063"/>
            <a:ext cx="831876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 rotWithShape="1">
          <a:blip r:embed="rId4">
            <a:alphaModFix/>
          </a:blip>
          <a:srcRect b="38405" l="34518" r="33909" t="14319"/>
          <a:stretch/>
        </p:blipFill>
        <p:spPr>
          <a:xfrm>
            <a:off x="7759550" y="2688657"/>
            <a:ext cx="2985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8051935" y="2918968"/>
            <a:ext cx="650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9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5375090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" name="Google Shape;131;p23"/>
          <p:cNvSpPr/>
          <p:nvPr/>
        </p:nvSpPr>
        <p:spPr>
          <a:xfrm>
            <a:off x="6376726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7378363" y="2004300"/>
            <a:ext cx="1270200" cy="556200"/>
          </a:xfrm>
          <a:prstGeom prst="chevron">
            <a:avLst>
              <a:gd fmla="val 50000" name="adj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441975" y="2004300"/>
            <a:ext cx="1124400" cy="556200"/>
          </a:xfrm>
          <a:prstGeom prst="homePlat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Collect </a:t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1368544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4373453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3371817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23"/>
          <p:cNvSpPr/>
          <p:nvPr/>
        </p:nvSpPr>
        <p:spPr>
          <a:xfrm>
            <a:off x="2370181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1558038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Preprocess</a:t>
            </a:r>
            <a:endParaRPr b="1" sz="9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endParaRPr b="1" sz="9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2544125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Design a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3534963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 a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4571225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Evaluate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Optimize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5547919" y="2067288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Convert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6550700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Deploy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7601100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Make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Inferences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1558050" y="2640600"/>
            <a:ext cx="32697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2825479" y="2664421"/>
            <a:ext cx="723219" cy="44041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/>
          <p:nvPr/>
        </p:nvSpPr>
        <p:spPr>
          <a:xfrm>
            <a:off x="4885450" y="2640600"/>
            <a:ext cx="21570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5548018" y="2702462"/>
            <a:ext cx="831873" cy="38996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/>
          <p:nvPr/>
        </p:nvSpPr>
        <p:spPr>
          <a:xfrm>
            <a:off x="7100075" y="2640600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4">
            <a:alphaModFix/>
          </a:blip>
          <a:srcRect b="11419" l="5992" r="6018" t="60195"/>
          <a:stretch/>
        </p:blipFill>
        <p:spPr>
          <a:xfrm>
            <a:off x="7309486" y="2940063"/>
            <a:ext cx="831876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 rotWithShape="1">
          <a:blip r:embed="rId4">
            <a:alphaModFix/>
          </a:blip>
          <a:srcRect b="38405" l="34518" r="33909" t="14319"/>
          <a:stretch/>
        </p:blipFill>
        <p:spPr>
          <a:xfrm>
            <a:off x="7759550" y="2688657"/>
            <a:ext cx="2985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/>
        </p:nvSpPr>
        <p:spPr>
          <a:xfrm>
            <a:off x="8051935" y="2918968"/>
            <a:ext cx="650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9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44500" y="4515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Single</a:t>
            </a:r>
            <a:r>
              <a:rPr lang="en"/>
              <a:t> Shot v. </a:t>
            </a:r>
            <a:r>
              <a:rPr b="1" lang="en"/>
              <a:t>Streaming</a:t>
            </a:r>
            <a:endParaRPr b="1"/>
          </a:p>
        </p:txBody>
      </p:sp>
      <p:grpSp>
        <p:nvGrpSpPr>
          <p:cNvPr id="158" name="Google Shape;158;p24"/>
          <p:cNvGrpSpPr/>
          <p:nvPr/>
        </p:nvGrpSpPr>
        <p:grpSpPr>
          <a:xfrm>
            <a:off x="1266179" y="1228121"/>
            <a:ext cx="2070919" cy="3621500"/>
            <a:chOff x="5692750" y="4069850"/>
            <a:chExt cx="516400" cy="903050"/>
          </a:xfrm>
        </p:grpSpPr>
        <p:sp>
          <p:nvSpPr>
            <p:cNvPr id="159" name="Google Shape;159;p24"/>
            <p:cNvSpPr/>
            <p:nvPr/>
          </p:nvSpPr>
          <p:spPr>
            <a:xfrm>
              <a:off x="5749178" y="4110992"/>
              <a:ext cx="403500" cy="820800"/>
            </a:xfrm>
            <a:prstGeom prst="rect">
              <a:avLst/>
            </a:prstGeom>
            <a:solidFill>
              <a:srgbClr val="1E1D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0" name="Google Shape;160;p24"/>
            <p:cNvPicPr preferRelativeResize="0"/>
            <p:nvPr/>
          </p:nvPicPr>
          <p:blipFill rotWithShape="1">
            <a:blip r:embed="rId3">
              <a:alphaModFix/>
            </a:blip>
            <a:srcRect b="0" l="21094" r="21723" t="0"/>
            <a:stretch/>
          </p:blipFill>
          <p:spPr>
            <a:xfrm>
              <a:off x="5692750" y="4069850"/>
              <a:ext cx="516400" cy="903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24"/>
          <p:cNvGrpSpPr/>
          <p:nvPr/>
        </p:nvGrpSpPr>
        <p:grpSpPr>
          <a:xfrm>
            <a:off x="2159328" y="4140290"/>
            <a:ext cx="284606" cy="274873"/>
            <a:chOff x="10007350" y="819150"/>
            <a:chExt cx="934975" cy="903000"/>
          </a:xfrm>
        </p:grpSpPr>
        <p:sp>
          <p:nvSpPr>
            <p:cNvPr id="162" name="Google Shape;162;p24"/>
            <p:cNvSpPr/>
            <p:nvPr/>
          </p:nvSpPr>
          <p:spPr>
            <a:xfrm>
              <a:off x="10007350" y="936300"/>
              <a:ext cx="161400" cy="668700"/>
            </a:xfrm>
            <a:prstGeom prst="roundRect">
              <a:avLst>
                <a:gd fmla="val 50000" name="adj"/>
              </a:avLst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10265213" y="819150"/>
              <a:ext cx="161400" cy="903000"/>
            </a:xfrm>
            <a:prstGeom prst="roundRect">
              <a:avLst>
                <a:gd fmla="val 50000" name="adj"/>
              </a:avLst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10523075" y="937050"/>
              <a:ext cx="161400" cy="667200"/>
            </a:xfrm>
            <a:prstGeom prst="roundRect">
              <a:avLst>
                <a:gd fmla="val 50000" name="adj"/>
              </a:avLst>
            </a:prstGeom>
            <a:solidFill>
              <a:srgbClr val="FBBC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10780925" y="819150"/>
              <a:ext cx="161400" cy="903000"/>
            </a:xfrm>
            <a:prstGeom prst="roundRect">
              <a:avLst>
                <a:gd fmla="val 50000" name="adj"/>
              </a:avLst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344500" y="4515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Single</a:t>
            </a:r>
            <a:r>
              <a:rPr lang="en"/>
              <a:t> Shot </a:t>
            </a:r>
            <a:r>
              <a:rPr lang="en">
                <a:solidFill>
                  <a:schemeClr val="dk2"/>
                </a:solidFill>
              </a:rPr>
              <a:t>v. </a:t>
            </a:r>
            <a:r>
              <a:rPr b="1" lang="en">
                <a:solidFill>
                  <a:schemeClr val="dk2"/>
                </a:solidFill>
              </a:rPr>
              <a:t>Streaming</a:t>
            </a:r>
            <a:endParaRPr b="1">
              <a:solidFill>
                <a:schemeClr val="dk2"/>
              </a:solidFill>
            </a:endParaRPr>
          </a:p>
        </p:txBody>
      </p:sp>
      <p:grpSp>
        <p:nvGrpSpPr>
          <p:cNvPr id="171" name="Google Shape;171;p25"/>
          <p:cNvGrpSpPr/>
          <p:nvPr/>
        </p:nvGrpSpPr>
        <p:grpSpPr>
          <a:xfrm>
            <a:off x="1266179" y="1228121"/>
            <a:ext cx="2070919" cy="3621500"/>
            <a:chOff x="5692750" y="4069850"/>
            <a:chExt cx="516400" cy="903050"/>
          </a:xfrm>
        </p:grpSpPr>
        <p:sp>
          <p:nvSpPr>
            <p:cNvPr id="172" name="Google Shape;172;p25"/>
            <p:cNvSpPr/>
            <p:nvPr/>
          </p:nvSpPr>
          <p:spPr>
            <a:xfrm>
              <a:off x="5749178" y="4110992"/>
              <a:ext cx="403500" cy="820800"/>
            </a:xfrm>
            <a:prstGeom prst="rect">
              <a:avLst/>
            </a:prstGeom>
            <a:solidFill>
              <a:srgbClr val="1E1D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3" name="Google Shape;173;p25"/>
            <p:cNvPicPr preferRelativeResize="0"/>
            <p:nvPr/>
          </p:nvPicPr>
          <p:blipFill rotWithShape="1">
            <a:blip r:embed="rId3">
              <a:alphaModFix/>
            </a:blip>
            <a:srcRect b="0" l="21094" r="21723" t="0"/>
            <a:stretch/>
          </p:blipFill>
          <p:spPr>
            <a:xfrm>
              <a:off x="5692750" y="4069850"/>
              <a:ext cx="516400" cy="903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" name="Google Shape;174;p25"/>
          <p:cNvGrpSpPr/>
          <p:nvPr/>
        </p:nvGrpSpPr>
        <p:grpSpPr>
          <a:xfrm>
            <a:off x="2159328" y="4140290"/>
            <a:ext cx="284606" cy="274873"/>
            <a:chOff x="10007350" y="819150"/>
            <a:chExt cx="934975" cy="903000"/>
          </a:xfrm>
        </p:grpSpPr>
        <p:sp>
          <p:nvSpPr>
            <p:cNvPr id="175" name="Google Shape;175;p25"/>
            <p:cNvSpPr/>
            <p:nvPr/>
          </p:nvSpPr>
          <p:spPr>
            <a:xfrm>
              <a:off x="10007350" y="936300"/>
              <a:ext cx="161400" cy="668700"/>
            </a:xfrm>
            <a:prstGeom prst="roundRect">
              <a:avLst>
                <a:gd fmla="val 50000" name="adj"/>
              </a:avLst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10265213" y="819150"/>
              <a:ext cx="161400" cy="903000"/>
            </a:xfrm>
            <a:prstGeom prst="roundRect">
              <a:avLst>
                <a:gd fmla="val 50000" name="adj"/>
              </a:avLst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10523075" y="937050"/>
              <a:ext cx="161400" cy="667200"/>
            </a:xfrm>
            <a:prstGeom prst="roundRect">
              <a:avLst>
                <a:gd fmla="val 50000" name="adj"/>
              </a:avLst>
            </a:prstGeom>
            <a:solidFill>
              <a:srgbClr val="FBBC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10780925" y="819150"/>
              <a:ext cx="161400" cy="903000"/>
            </a:xfrm>
            <a:prstGeom prst="roundRect">
              <a:avLst>
                <a:gd fmla="val 50000" name="adj"/>
              </a:avLst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5"/>
          <p:cNvSpPr/>
          <p:nvPr/>
        </p:nvSpPr>
        <p:spPr>
          <a:xfrm>
            <a:off x="4365225" y="2127450"/>
            <a:ext cx="1609800" cy="888600"/>
          </a:xfrm>
          <a:prstGeom prst="wedgeRectCallout">
            <a:avLst>
              <a:gd fmla="val -33295" name="adj1"/>
              <a:gd fmla="val 69550" name="adj2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Okay, Google!</a:t>
            </a:r>
            <a:endParaRPr b="1" sz="22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6233500" y="2229150"/>
            <a:ext cx="1908000" cy="685200"/>
          </a:xfrm>
          <a:prstGeom prst="wedgeRectCallout">
            <a:avLst>
              <a:gd fmla="val -33193" name="adj1"/>
              <a:gd fmla="val 70814" name="adj2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Hello, World!</a:t>
            </a:r>
            <a:endParaRPr b="1" sz="22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344500" y="4515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Single</a:t>
            </a:r>
            <a:r>
              <a:rPr lang="en">
                <a:solidFill>
                  <a:schemeClr val="dk2"/>
                </a:solidFill>
              </a:rPr>
              <a:t> Shot v. </a:t>
            </a:r>
            <a:r>
              <a:rPr b="1" lang="en">
                <a:solidFill>
                  <a:schemeClr val="dk1"/>
                </a:solidFill>
              </a:rPr>
              <a:t>Streaming</a:t>
            </a:r>
            <a:endParaRPr b="1">
              <a:solidFill>
                <a:schemeClr val="dk1"/>
              </a:solidFill>
            </a:endParaRPr>
          </a:p>
        </p:txBody>
      </p:sp>
      <p:grpSp>
        <p:nvGrpSpPr>
          <p:cNvPr id="186" name="Google Shape;186;p26"/>
          <p:cNvGrpSpPr/>
          <p:nvPr/>
        </p:nvGrpSpPr>
        <p:grpSpPr>
          <a:xfrm>
            <a:off x="1266179" y="1228121"/>
            <a:ext cx="2070919" cy="3621500"/>
            <a:chOff x="5692750" y="4069850"/>
            <a:chExt cx="516400" cy="903050"/>
          </a:xfrm>
        </p:grpSpPr>
        <p:sp>
          <p:nvSpPr>
            <p:cNvPr id="187" name="Google Shape;187;p26"/>
            <p:cNvSpPr/>
            <p:nvPr/>
          </p:nvSpPr>
          <p:spPr>
            <a:xfrm>
              <a:off x="5749178" y="4110992"/>
              <a:ext cx="403500" cy="820800"/>
            </a:xfrm>
            <a:prstGeom prst="rect">
              <a:avLst/>
            </a:prstGeom>
            <a:solidFill>
              <a:srgbClr val="1E1D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8" name="Google Shape;188;p26"/>
            <p:cNvPicPr preferRelativeResize="0"/>
            <p:nvPr/>
          </p:nvPicPr>
          <p:blipFill rotWithShape="1">
            <a:blip r:embed="rId3">
              <a:alphaModFix/>
            </a:blip>
            <a:srcRect b="0" l="21094" r="21723" t="0"/>
            <a:stretch/>
          </p:blipFill>
          <p:spPr>
            <a:xfrm>
              <a:off x="5692750" y="4069850"/>
              <a:ext cx="516400" cy="903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26"/>
          <p:cNvGrpSpPr/>
          <p:nvPr/>
        </p:nvGrpSpPr>
        <p:grpSpPr>
          <a:xfrm>
            <a:off x="2159328" y="4140290"/>
            <a:ext cx="284606" cy="274873"/>
            <a:chOff x="10007350" y="819150"/>
            <a:chExt cx="934975" cy="903000"/>
          </a:xfrm>
        </p:grpSpPr>
        <p:sp>
          <p:nvSpPr>
            <p:cNvPr id="190" name="Google Shape;190;p26"/>
            <p:cNvSpPr/>
            <p:nvPr/>
          </p:nvSpPr>
          <p:spPr>
            <a:xfrm>
              <a:off x="10007350" y="936300"/>
              <a:ext cx="161400" cy="668700"/>
            </a:xfrm>
            <a:prstGeom prst="roundRect">
              <a:avLst>
                <a:gd fmla="val 50000" name="adj"/>
              </a:avLst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10265213" y="819150"/>
              <a:ext cx="161400" cy="903000"/>
            </a:xfrm>
            <a:prstGeom prst="roundRect">
              <a:avLst>
                <a:gd fmla="val 50000" name="adj"/>
              </a:avLst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10523075" y="937050"/>
              <a:ext cx="161400" cy="667200"/>
            </a:xfrm>
            <a:prstGeom prst="roundRect">
              <a:avLst>
                <a:gd fmla="val 50000" name="adj"/>
              </a:avLst>
            </a:prstGeom>
            <a:solidFill>
              <a:srgbClr val="FBBC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10780925" y="819150"/>
              <a:ext cx="161400" cy="903000"/>
            </a:xfrm>
            <a:prstGeom prst="roundRect">
              <a:avLst>
                <a:gd fmla="val 50000" name="adj"/>
              </a:avLst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26"/>
          <p:cNvSpPr/>
          <p:nvPr/>
        </p:nvSpPr>
        <p:spPr>
          <a:xfrm>
            <a:off x="4457800" y="1642950"/>
            <a:ext cx="3683700" cy="2148900"/>
          </a:xfrm>
          <a:prstGeom prst="wedgeRectCallout">
            <a:avLst>
              <a:gd fmla="val -33148" name="adj1"/>
              <a:gd fmla="val 66184" name="adj2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Hello, world! </a:t>
            </a:r>
            <a:r>
              <a:rPr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It is a very nice day to be taking a course and</a:t>
            </a:r>
            <a:r>
              <a:rPr b="1"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2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okay, Google! </a:t>
            </a:r>
            <a:r>
              <a:rPr b="1" lang="en" sz="2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Turn up the volume</a:t>
            </a:r>
            <a:r>
              <a:rPr lang="en"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now back to the course!</a:t>
            </a:r>
            <a:endParaRPr sz="2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7"/>
          <p:cNvPicPr preferRelativeResize="0"/>
          <p:nvPr/>
        </p:nvPicPr>
        <p:blipFill rotWithShape="1">
          <a:blip r:embed="rId3">
            <a:alphaModFix/>
          </a:blip>
          <a:srcRect b="395" l="-260" r="259" t="53644"/>
          <a:stretch/>
        </p:blipFill>
        <p:spPr>
          <a:xfrm>
            <a:off x="561700" y="1623750"/>
            <a:ext cx="8020600" cy="2423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>
            <p:ph idx="4294967295" type="title"/>
          </p:nvPr>
        </p:nvSpPr>
        <p:spPr>
          <a:xfrm>
            <a:off x="1350900" y="1166850"/>
            <a:ext cx="25335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“No” </a:t>
            </a:r>
            <a:r>
              <a:rPr i="1" lang="en" sz="1700"/>
              <a:t>(spoken loudly)</a:t>
            </a:r>
            <a:endParaRPr i="1" sz="1700"/>
          </a:p>
        </p:txBody>
      </p:sp>
      <p:sp>
        <p:nvSpPr>
          <p:cNvPr id="201" name="Google Shape;201;p27"/>
          <p:cNvSpPr txBox="1"/>
          <p:nvPr>
            <p:ph idx="4294967295" type="title"/>
          </p:nvPr>
        </p:nvSpPr>
        <p:spPr>
          <a:xfrm>
            <a:off x="5548075" y="1166850"/>
            <a:ext cx="25335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“No” </a:t>
            </a:r>
            <a:r>
              <a:rPr i="1" lang="en" sz="1700"/>
              <a:t>(spoken quietly)</a:t>
            </a:r>
            <a:endParaRPr i="1"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344500" y="4515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Classifier</a:t>
            </a:r>
            <a:r>
              <a:rPr lang="en"/>
              <a:t> → </a:t>
            </a:r>
            <a:r>
              <a:rPr b="1" lang="en"/>
              <a:t>Streaming</a:t>
            </a:r>
            <a:r>
              <a:rPr lang="en"/>
              <a:t> Audio</a:t>
            </a:r>
            <a:endParaRPr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938" y="1126850"/>
            <a:ext cx="6842131" cy="384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75" y="373050"/>
            <a:ext cx="7935149" cy="439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nyMLx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